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90" r:id="rId19"/>
    <p:sldId id="291" r:id="rId20"/>
    <p:sldId id="292" r:id="rId21"/>
    <p:sldId id="293" r:id="rId22"/>
    <p:sldId id="294" r:id="rId23"/>
    <p:sldId id="295" r:id="rId24"/>
    <p:sldId id="274" r:id="rId25"/>
    <p:sldId id="287" r:id="rId26"/>
    <p:sldId id="289" r:id="rId27"/>
    <p:sldId id="277" r:id="rId28"/>
    <p:sldId id="278" r:id="rId29"/>
    <p:sldId id="284" r:id="rId30"/>
    <p:sldId id="285" r:id="rId31"/>
    <p:sldId id="286" r:id="rId32"/>
    <p:sldId id="288" r:id="rId33"/>
    <p:sldId id="29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DF5"/>
    <a:srgbClr val="DBDBDB"/>
    <a:srgbClr val="00B0F0"/>
    <a:srgbClr val="C57F11"/>
    <a:srgbClr val="C57711"/>
    <a:srgbClr val="DC3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87035" autoAdjust="0"/>
  </p:normalViewPr>
  <p:slideViewPr>
    <p:cSldViewPr snapToGrid="0" snapToObjects="1">
      <p:cViewPr varScale="1">
        <p:scale>
          <a:sx n="60" d="100"/>
          <a:sy n="60" d="100"/>
        </p:scale>
        <p:origin x="14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3" d="100"/>
          <a:sy n="53" d="100"/>
        </p:scale>
        <p:origin x="264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7110AB34-FFBC-49CC-933C-A22496061B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2E63D96E-930F-4196-BD1E-4E669B2B7E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09999-67AF-448A-9439-0AD0151E2C3A}" type="datetimeFigureOut">
              <a:rPr lang="zh-CN" altLang="en-US" smtClean="0"/>
              <a:t>2019/3/25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83B88C6-94F9-4B8D-9EF6-EE8F6769CD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2FAF688E-F1A5-419B-9AEB-A593BEAC46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5721B-8D4C-47E1-933B-9A906F99CD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19916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CE662-62A0-DA42-BEA1-DC90482A962D}" type="datetimeFigureOut">
              <a:rPr kumimoji="1" lang="zh-CN" altLang="en-US" smtClean="0"/>
              <a:t>2019/3/25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02026-6229-A74B-A132-7EC2FD466D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939923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演示</a:t>
            </a:r>
            <a:r>
              <a:rPr lang="en-US" altLang="zh-CN" dirty="0" err="1" smtClean="0"/>
              <a:t>docker</a:t>
            </a:r>
            <a:r>
              <a:rPr lang="zh-CN" altLang="en-US" dirty="0" smtClean="0"/>
              <a:t>启动</a:t>
            </a:r>
            <a:r>
              <a:rPr lang="en-US" altLang="zh-CN" dirty="0" err="1" smtClean="0"/>
              <a:t>jupyter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02026-6229-A74B-A132-7EC2FD466DC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6366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演示</a:t>
            </a:r>
            <a:r>
              <a:rPr lang="en-US" altLang="zh-CN" dirty="0" err="1" smtClean="0"/>
              <a:t>docker</a:t>
            </a:r>
            <a:r>
              <a:rPr lang="zh-CN" altLang="en-US" dirty="0" smtClean="0"/>
              <a:t>启动一个</a:t>
            </a:r>
            <a:r>
              <a:rPr lang="en-US" altLang="zh-CN" dirty="0" err="1" smtClean="0"/>
              <a:t>pytorch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02026-6229-A74B-A132-7EC2FD466DC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2935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02026-6229-A74B-A132-7EC2FD466DC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1493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扩展阅读：</a:t>
            </a:r>
            <a:r>
              <a:rPr lang="en-US" altLang="zh-CN" dirty="0" smtClean="0"/>
              <a:t>http://blog.chinaunix.net/uid-20788636-id-4479145.html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02026-6229-A74B-A132-7EC2FD466DC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029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扩展阅读：</a:t>
            </a:r>
            <a:r>
              <a:rPr lang="en-US" altLang="zh-CN" dirty="0" smtClean="0"/>
              <a:t>https://infoq.cn/article/docker-kernel-knowledge-cgroups-resource-isolation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02026-6229-A74B-A132-7EC2FD466DC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8266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资源限制（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 Limitation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可以对进程组使用的资源总额进行限制。如设定应用运行时使用内存的上限，一旦超过这个配额就发出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 of Memory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优先级分配（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Prioritization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）：通过分配的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时间片数量及硬盘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带宽大小，实际上就相当于控制了进程运行的优先级。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资源统计（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Accounting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可以统计系统的资源使用量，如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使用时长、内存用量等等，这个功能非常适用于计费。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进程控制（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可以对进程组执行挂起、恢复等操作。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02026-6229-A74B-A132-7EC2FD466DC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6854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F44-C484-7A4C-90A0-C8B9040F108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BB5A2C5-A0A5-F845-9B46-A15644AA1923}"/>
              </a:ext>
            </a:extLst>
          </p:cNvPr>
          <p:cNvSpPr/>
          <p:nvPr userDrawn="1"/>
        </p:nvSpPr>
        <p:spPr>
          <a:xfrm>
            <a:off x="6673516" y="6128084"/>
            <a:ext cx="2422358" cy="593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6" name="Picture 2" descr="https://ss1.baidu.com/6ONXsjip0QIZ8tyhnq/it/u=3623014369,3274114902&amp;fm=58&amp;bpow=465&amp;bpoh=46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450" y="606478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938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F44-C484-7A4C-90A0-C8B9040F10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2325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38435555-BF30-EE4F-846C-DCE4447C0200}"/>
              </a:ext>
            </a:extLst>
          </p:cNvPr>
          <p:cNvSpPr/>
          <p:nvPr userDrawn="1"/>
        </p:nvSpPr>
        <p:spPr>
          <a:xfrm>
            <a:off x="0" y="0"/>
            <a:ext cx="9144000" cy="7218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Picture 2" descr="https://ss1.baidu.com/6ONXsjip0QIZ8tyhnq/it/u=3623014369,3274114902&amp;fm=58&amp;bpow=465&amp;bpoh=46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815" y="87523"/>
            <a:ext cx="546847" cy="54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05317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F44-C484-7A4C-90A0-C8B9040F10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038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F44-C484-7A4C-90A0-C8B9040F10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2419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F44-C484-7A4C-90A0-C8B9040F10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248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F44-C484-7A4C-90A0-C8B9040F10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6828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F44-C484-7A4C-90A0-C8B9040F10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871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F44-C484-7A4C-90A0-C8B9040F10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643984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F44-C484-7A4C-90A0-C8B9040F10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1959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BDF44-C484-7A4C-90A0-C8B9040F10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925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editions/community/docker-ce-desktop-mac" TargetMode="External"/><Relationship Id="rId2" Type="http://schemas.openxmlformats.org/officeDocument/2006/relationships/hyperlink" Target="https://hub.docker.com/editions/community/docker-ce-desktop-window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与 </a:t>
            </a:r>
            <a:r>
              <a:rPr lang="en-US" altLang="zh-CN" dirty="0" smtClean="0"/>
              <a:t>GPU </a:t>
            </a:r>
            <a:r>
              <a:rPr lang="zh-CN" altLang="en-US" dirty="0" smtClean="0"/>
              <a:t>基础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郑歆慰</a:t>
            </a:r>
            <a:endParaRPr lang="en-US" altLang="zh-CN" dirty="0" smtClean="0"/>
          </a:p>
          <a:p>
            <a:r>
              <a:rPr lang="en-US" altLang="zh-CN" dirty="0"/>
              <a:t>xwzheng@ustc.edu.cn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F44-C484-7A4C-90A0-C8B9040F1084}" type="slidenum">
              <a:rPr kumimoji="1" lang="zh-CN" altLang="en-US" smtClean="0"/>
              <a:t>1</a:t>
            </a:fld>
            <a:endParaRPr kumimoji="1" lang="zh-CN" altLang="en-US"/>
          </a:p>
        </p:txBody>
      </p:sp>
      <p:pic>
        <p:nvPicPr>
          <p:cNvPr id="6" name="Picture 4" descr="https://img-blog.csdnimg.cn/2018122415304289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9" t="14196" r="16224" b="10129"/>
          <a:stretch/>
        </p:blipFill>
        <p:spPr bwMode="auto">
          <a:xfrm>
            <a:off x="3960159" y="4592782"/>
            <a:ext cx="1550894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68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1691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Docker</a:t>
            </a:r>
            <a:r>
              <a:rPr lang="zh-CN" altLang="en-US" sz="2400" b="1" dirty="0"/>
              <a:t>简介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0" y="976745"/>
            <a:ext cx="867640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Docker</a:t>
            </a:r>
            <a:r>
              <a:rPr lang="zh-CN" altLang="en-US" sz="2800" dirty="0" smtClean="0"/>
              <a:t>的使用场景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使用</a:t>
            </a:r>
            <a:r>
              <a:rPr lang="en-US" altLang="zh-CN" sz="2800" dirty="0" err="1" smtClean="0"/>
              <a:t>docker</a:t>
            </a:r>
            <a:r>
              <a:rPr lang="zh-CN" altLang="en-US" sz="2800" dirty="0" smtClean="0"/>
              <a:t>容器开发、测试和部署服务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创建隔离的运行环境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搭建测试环境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构建多用户的平台即服务（</a:t>
            </a:r>
            <a:r>
              <a:rPr lang="en-US" altLang="zh-CN" sz="2800" dirty="0" err="1" smtClean="0"/>
              <a:t>PaaS</a:t>
            </a:r>
            <a:r>
              <a:rPr lang="zh-CN" altLang="en-US" sz="2800" dirty="0" smtClean="0"/>
              <a:t>）基础设施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提供软件即服务（</a:t>
            </a:r>
            <a:r>
              <a:rPr lang="en-US" altLang="zh-CN" sz="2800" dirty="0" err="1" smtClean="0"/>
              <a:t>SaaS</a:t>
            </a:r>
            <a:r>
              <a:rPr lang="zh-CN" altLang="en-US" sz="2800" dirty="0" smtClean="0"/>
              <a:t>）的应用程序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高性能、超大规模的宿主机部署</a:t>
            </a:r>
            <a:endParaRPr lang="en-US" altLang="zh-CN" sz="2800" dirty="0" smtClean="0"/>
          </a:p>
          <a:p>
            <a:pPr marL="914400" lvl="1" indent="-457200">
              <a:buFont typeface="Wingdings" panose="05000000000000000000" pitchFamily="2" charset="2"/>
              <a:buChar char="p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29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1691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Docker</a:t>
            </a:r>
            <a:r>
              <a:rPr lang="zh-CN" altLang="en-US" sz="2400" b="1" dirty="0"/>
              <a:t>简介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0" y="976745"/>
            <a:ext cx="867640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小结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什么是容器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什么是</a:t>
            </a:r>
            <a:r>
              <a:rPr lang="en-US" altLang="zh-CN" sz="2800" dirty="0" err="1" smtClean="0"/>
              <a:t>Docker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Docker</a:t>
            </a:r>
            <a:r>
              <a:rPr lang="zh-CN" altLang="en-US" sz="2800" dirty="0" smtClean="0"/>
              <a:t>的特点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Docker</a:t>
            </a:r>
            <a:r>
              <a:rPr lang="zh-CN" altLang="en-US" sz="2800" dirty="0" smtClean="0"/>
              <a:t>的应用场景</a:t>
            </a:r>
            <a:endParaRPr lang="en-US" altLang="zh-CN" sz="2800" dirty="0" smtClean="0"/>
          </a:p>
          <a:p>
            <a:pPr marL="914400" lvl="1" indent="-457200">
              <a:buFont typeface="Wingdings" panose="05000000000000000000" pitchFamily="2" charset="2"/>
              <a:buChar char="p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7528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2306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Docker</a:t>
            </a:r>
            <a:r>
              <a:rPr lang="zh-CN" altLang="en-US" sz="2400" b="1" dirty="0" smtClean="0"/>
              <a:t>基本组成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0" y="976745"/>
            <a:ext cx="867640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Docker</a:t>
            </a:r>
            <a:r>
              <a:rPr lang="zh-CN" altLang="en-US" sz="2800" dirty="0" smtClean="0"/>
              <a:t>客户端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Docker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Daemon</a:t>
            </a:r>
            <a:r>
              <a:rPr lang="zh-CN" altLang="en-US" sz="2800" dirty="0" smtClean="0"/>
              <a:t>守护进程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Docker</a:t>
            </a:r>
            <a:r>
              <a:rPr lang="en-US" altLang="zh-CN" sz="2800" dirty="0" smtClean="0"/>
              <a:t> Image </a:t>
            </a:r>
            <a:r>
              <a:rPr lang="zh-CN" altLang="en-US" sz="2800" dirty="0" smtClean="0"/>
              <a:t>镜像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Docker</a:t>
            </a:r>
            <a:r>
              <a:rPr lang="en-US" altLang="zh-CN" sz="2800" dirty="0" smtClean="0"/>
              <a:t> Container</a:t>
            </a:r>
            <a:r>
              <a:rPr lang="zh-CN" altLang="en-US" sz="2800" dirty="0" smtClean="0"/>
              <a:t>容器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Docker</a:t>
            </a:r>
            <a:r>
              <a:rPr lang="en-US" altLang="zh-CN" sz="2800" dirty="0" smtClean="0"/>
              <a:t> Registry</a:t>
            </a:r>
            <a:r>
              <a:rPr lang="zh-CN" altLang="en-US" sz="2800" dirty="0" smtClean="0"/>
              <a:t>仓库</a:t>
            </a:r>
            <a:endParaRPr lang="en-US" altLang="zh-CN" sz="2800" dirty="0" smtClean="0"/>
          </a:p>
          <a:p>
            <a:pPr marL="914400" lvl="1" indent="-457200">
              <a:buFont typeface="Wingdings" panose="05000000000000000000" pitchFamily="2" charset="2"/>
              <a:buChar char="p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1452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2306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Docker</a:t>
            </a:r>
            <a:r>
              <a:rPr lang="zh-CN" altLang="en-US" sz="2400" b="1" dirty="0" smtClean="0"/>
              <a:t>基本组成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0" y="976745"/>
            <a:ext cx="86764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Docker</a:t>
            </a:r>
            <a:r>
              <a:rPr lang="zh-CN" altLang="en-US" sz="2800" dirty="0" smtClean="0"/>
              <a:t>客户端和守护进程</a:t>
            </a:r>
            <a:endParaRPr lang="en-US" altLang="zh-CN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C/S</a:t>
            </a:r>
            <a:r>
              <a:rPr lang="zh-CN" altLang="en-US" sz="2800" dirty="0" smtClean="0"/>
              <a:t>架构</a:t>
            </a:r>
            <a:endParaRPr lang="en-US" altLang="zh-CN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本地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远程</a:t>
            </a:r>
            <a:endParaRPr lang="en-US" altLang="zh-CN" sz="2800" dirty="0" smtClean="0"/>
          </a:p>
          <a:p>
            <a:pPr marL="914400" lvl="1" indent="-457200">
              <a:buFont typeface="Wingdings" panose="05000000000000000000" pitchFamily="2" charset="2"/>
              <a:buChar char="p"/>
            </a:pPr>
            <a:endParaRPr lang="zh-CN" altLang="en-US" sz="2800" dirty="0"/>
          </a:p>
        </p:txBody>
      </p:sp>
      <p:pic>
        <p:nvPicPr>
          <p:cNvPr id="6146" name="Picture 2" descr="Docker Engine Components 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802" y="2596196"/>
            <a:ext cx="4686300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57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2306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Docker</a:t>
            </a:r>
            <a:r>
              <a:rPr lang="zh-CN" altLang="en-US" sz="2400" b="1" dirty="0" smtClean="0"/>
              <a:t>基本组成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0" y="976745"/>
            <a:ext cx="86764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Docker</a:t>
            </a:r>
            <a:r>
              <a:rPr lang="zh-CN" altLang="en-US" sz="2800" dirty="0" smtClean="0"/>
              <a:t>镜像</a:t>
            </a:r>
            <a:endParaRPr lang="en-US" altLang="zh-CN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“镜像与容器”类似于“类与对象</a:t>
            </a:r>
            <a:r>
              <a:rPr lang="zh-CN" altLang="en-US" sz="2800" dirty="0"/>
              <a:t>”</a:t>
            </a:r>
            <a:endParaRPr lang="en-US" altLang="zh-CN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层叠的只读文件系统</a:t>
            </a:r>
            <a:endParaRPr lang="en-US" altLang="zh-CN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联合加载</a:t>
            </a:r>
            <a:endParaRPr lang="en-US" altLang="zh-CN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由基础镜像加工而来</a:t>
            </a:r>
            <a:endParaRPr lang="en-US" altLang="zh-CN" sz="2800" dirty="0" smtClean="0"/>
          </a:p>
          <a:p>
            <a:pPr marL="914400" lvl="1" indent="-457200">
              <a:buFont typeface="Wingdings" panose="05000000000000000000" pitchFamily="2" charset="2"/>
              <a:buChar char="p"/>
            </a:pPr>
            <a:endParaRPr lang="en-US" altLang="zh-CN" sz="2800" dirty="0" smtClean="0"/>
          </a:p>
          <a:p>
            <a:pPr marL="914400" lvl="1" indent="-457200">
              <a:buFont typeface="Wingdings" panose="05000000000000000000" pitchFamily="2" charset="2"/>
              <a:buChar char="p"/>
            </a:pP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2660072" y="5652657"/>
            <a:ext cx="3813463" cy="6234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bootfs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660072" y="4919609"/>
            <a:ext cx="3813463" cy="6234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rootfs</a:t>
            </a:r>
            <a:r>
              <a:rPr lang="zh-CN" altLang="en-US" dirty="0" smtClean="0"/>
              <a:t>（如</a:t>
            </a:r>
            <a:r>
              <a:rPr lang="en-US" altLang="zh-CN" dirty="0" err="1" smtClean="0"/>
              <a:t>ubuntu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660072" y="4186562"/>
            <a:ext cx="3813463" cy="623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Add</a:t>
            </a:r>
            <a:r>
              <a:rPr lang="zh-CN" altLang="en-US" dirty="0"/>
              <a:t> </a:t>
            </a:r>
            <a:r>
              <a:rPr lang="en-US" altLang="zh-CN" dirty="0" smtClean="0"/>
              <a:t>python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660071" y="3453515"/>
            <a:ext cx="3813463" cy="623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Add </a:t>
            </a:r>
            <a:r>
              <a:rPr lang="en-US" altLang="zh-CN" dirty="0" err="1" smtClean="0"/>
              <a:t>pytorch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015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8600" y="976745"/>
            <a:ext cx="86764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Docker</a:t>
            </a:r>
            <a:r>
              <a:rPr lang="zh-CN" altLang="en-US" sz="2800" dirty="0" smtClean="0"/>
              <a:t>容器</a:t>
            </a:r>
            <a:endParaRPr lang="en-US" altLang="zh-CN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通过镜像启动</a:t>
            </a:r>
            <a:endParaRPr lang="en-US" altLang="zh-CN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镜像由硬盘到内存</a:t>
            </a:r>
            <a:endParaRPr lang="en-US" altLang="zh-CN" sz="2800" dirty="0" smtClean="0"/>
          </a:p>
          <a:p>
            <a:pPr marL="914400" lvl="1" indent="-457200">
              <a:buFont typeface="Wingdings" panose="05000000000000000000" pitchFamily="2" charset="2"/>
              <a:buChar char="p"/>
            </a:pPr>
            <a:endParaRPr lang="en-US" altLang="zh-CN" sz="2800" dirty="0" smtClean="0"/>
          </a:p>
          <a:p>
            <a:pPr marL="914400" lvl="1" indent="-457200">
              <a:buFont typeface="Wingdings" panose="05000000000000000000" pitchFamily="2" charset="2"/>
              <a:buChar char="p"/>
            </a:pP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228600" y="114467"/>
            <a:ext cx="2306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Docker</a:t>
            </a:r>
            <a:r>
              <a:rPr lang="zh-CN" altLang="en-US" sz="2400" b="1" dirty="0" smtClean="0"/>
              <a:t>基本组成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2660072" y="5642266"/>
            <a:ext cx="3813463" cy="6234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bootfs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60072" y="4909218"/>
            <a:ext cx="3813463" cy="6234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rootfs</a:t>
            </a:r>
            <a:r>
              <a:rPr lang="zh-CN" altLang="en-US" dirty="0" smtClean="0"/>
              <a:t>（如</a:t>
            </a:r>
            <a:r>
              <a:rPr lang="en-US" altLang="zh-CN" dirty="0" err="1" smtClean="0"/>
              <a:t>ubuntu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660072" y="4176171"/>
            <a:ext cx="3813463" cy="623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Add</a:t>
            </a:r>
            <a:r>
              <a:rPr lang="zh-CN" altLang="en-US" dirty="0"/>
              <a:t> </a:t>
            </a:r>
            <a:r>
              <a:rPr lang="en-US" altLang="zh-CN" dirty="0" smtClean="0"/>
              <a:t>python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660071" y="3443124"/>
            <a:ext cx="3813463" cy="623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Add </a:t>
            </a:r>
            <a:r>
              <a:rPr lang="en-US" altLang="zh-CN" dirty="0" err="1" smtClean="0"/>
              <a:t>pytorch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660070" y="2710076"/>
            <a:ext cx="3813463" cy="6234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可写层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44401" y="2057924"/>
            <a:ext cx="3894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写时拷贝（</a:t>
            </a:r>
            <a:r>
              <a:rPr lang="en-US" altLang="zh-CN" sz="2400" b="1" dirty="0" smtClean="0"/>
              <a:t>Copy On Write</a:t>
            </a:r>
            <a:r>
              <a:rPr lang="zh-CN" altLang="en-US" sz="2400" b="1" dirty="0" smtClean="0"/>
              <a:t>）</a:t>
            </a:r>
            <a:endParaRPr lang="zh-CN" altLang="en-US" sz="2400" b="1" dirty="0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6546273" y="2597727"/>
            <a:ext cx="457200" cy="311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79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2306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Docker</a:t>
            </a:r>
            <a:r>
              <a:rPr lang="zh-CN" altLang="en-US" sz="2400" b="1" dirty="0" smtClean="0"/>
              <a:t>基本组成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0" y="976745"/>
            <a:ext cx="86764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Docker</a:t>
            </a:r>
            <a:r>
              <a:rPr lang="zh-CN" altLang="en-US" sz="2800" dirty="0" smtClean="0"/>
              <a:t>仓库</a:t>
            </a:r>
            <a:endParaRPr lang="en-US" altLang="zh-CN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公有：</a:t>
            </a:r>
            <a:r>
              <a:rPr lang="en-US" altLang="zh-CN" sz="2800" dirty="0" err="1" smtClean="0"/>
              <a:t>DockerHub</a:t>
            </a:r>
            <a:r>
              <a:rPr lang="en-US" altLang="zh-CN" sz="2800" dirty="0" smtClean="0"/>
              <a:t>(</a:t>
            </a:r>
            <a:r>
              <a:rPr lang="en-US" altLang="zh-CN" sz="2400" dirty="0" smtClean="0"/>
              <a:t>https://hub.docker.com</a:t>
            </a:r>
            <a:r>
              <a:rPr lang="en-US" altLang="zh-CN" sz="2800" dirty="0" smtClean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私有：</a:t>
            </a:r>
            <a:r>
              <a:rPr lang="en-US" altLang="zh-CN" sz="2800" dirty="0" smtClean="0"/>
              <a:t>Harbor</a:t>
            </a:r>
            <a:r>
              <a:rPr lang="zh-CN" altLang="en-US" sz="2400" dirty="0" smtClean="0"/>
              <a:t>（</a:t>
            </a:r>
            <a:r>
              <a:rPr lang="en-US" altLang="zh-CN" sz="2400" dirty="0"/>
              <a:t>https://github.com/goharbor/harbor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914400" lvl="1" indent="-457200">
              <a:buFont typeface="Wingdings" panose="05000000000000000000" pitchFamily="2" charset="2"/>
              <a:buChar char="p"/>
            </a:pP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927709"/>
            <a:ext cx="4231025" cy="24755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2"/>
          <a:stretch/>
        </p:blipFill>
        <p:spPr>
          <a:xfrm>
            <a:off x="4696690" y="2911118"/>
            <a:ext cx="4068000" cy="2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4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2306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Docker</a:t>
            </a:r>
            <a:r>
              <a:rPr lang="zh-CN" altLang="en-US" sz="2400" b="1" dirty="0" smtClean="0"/>
              <a:t>基本组成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0" y="976745"/>
            <a:ext cx="8676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架构图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99965"/>
            <a:ext cx="8832273" cy="461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9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2306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Docker</a:t>
            </a:r>
            <a:r>
              <a:rPr lang="zh-CN" altLang="en-US" sz="2400" b="1" dirty="0" smtClean="0"/>
              <a:t>相关技术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0" y="976745"/>
            <a:ext cx="8676409" cy="196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Docker</a:t>
            </a:r>
            <a:r>
              <a:rPr lang="zh-CN" altLang="en-US" sz="2800" dirty="0" smtClean="0"/>
              <a:t>依赖于</a:t>
            </a:r>
            <a:r>
              <a:rPr lang="en-US" altLang="zh-CN" sz="2800" dirty="0" smtClean="0"/>
              <a:t>Linux</a:t>
            </a:r>
            <a:r>
              <a:rPr lang="zh-CN" altLang="en-US" sz="2800" dirty="0" smtClean="0"/>
              <a:t>内核特性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Namespaces </a:t>
            </a:r>
            <a:r>
              <a:rPr lang="zh-CN" altLang="en-US" sz="2800" dirty="0" smtClean="0"/>
              <a:t>命名空间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Control Groups</a:t>
            </a:r>
            <a:r>
              <a:rPr lang="zh-CN" altLang="en-US" sz="2800" dirty="0" smtClean="0"/>
              <a:t>（</a:t>
            </a:r>
            <a:r>
              <a:rPr lang="en-US" altLang="zh-CN" sz="2800" dirty="0" err="1" smtClean="0"/>
              <a:t>cgroups</a:t>
            </a:r>
            <a:r>
              <a:rPr lang="zh-CN" altLang="en-US" sz="2800" dirty="0" smtClean="0"/>
              <a:t>）控制组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6064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2306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Docker</a:t>
            </a:r>
            <a:r>
              <a:rPr lang="zh-CN" altLang="en-US" sz="2400" b="1" dirty="0" smtClean="0"/>
              <a:t>相关技术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0" y="976745"/>
            <a:ext cx="86764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Namespaces </a:t>
            </a:r>
            <a:r>
              <a:rPr lang="zh-CN" altLang="en-US" sz="2800" dirty="0"/>
              <a:t>命名空间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编程语言</a:t>
            </a:r>
            <a:endParaRPr lang="en-US" altLang="zh-CN" sz="2800" dirty="0" smtClean="0"/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封装</a:t>
            </a:r>
            <a:r>
              <a:rPr lang="zh-CN" altLang="en-US" sz="2800" dirty="0"/>
              <a:t>、</a:t>
            </a:r>
            <a:r>
              <a:rPr lang="zh-CN" altLang="en-US" sz="2800" dirty="0" smtClean="0"/>
              <a:t>代码隔离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操作系统</a:t>
            </a:r>
            <a:endParaRPr lang="en-US" altLang="zh-CN" sz="2800" dirty="0" smtClean="0"/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系统资源的隔离</a:t>
            </a:r>
            <a:endParaRPr lang="en-US" altLang="zh-CN" sz="2800" dirty="0" smtClean="0"/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进程、网络、文件系统、</a:t>
            </a:r>
            <a:r>
              <a:rPr lang="en-US" altLang="zh-CN" sz="2800" dirty="0" smtClean="0"/>
              <a:t>…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47233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6582" y="1558636"/>
            <a:ext cx="4455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人生苦短，何不用</a:t>
            </a:r>
            <a:r>
              <a:rPr lang="en-US" altLang="zh-CN" sz="2800" dirty="0" smtClean="0"/>
              <a:t>Python</a:t>
            </a:r>
            <a:r>
              <a:rPr lang="zh-CN" altLang="en-US" sz="2800" dirty="0" smtClean="0"/>
              <a:t>？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706582" y="2241183"/>
            <a:ext cx="4915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人生苦短，何不用</a:t>
            </a:r>
            <a:r>
              <a:rPr lang="en-US" altLang="zh-CN" sz="2800" dirty="0" err="1" smtClean="0"/>
              <a:t>AnaConda</a:t>
            </a:r>
            <a:r>
              <a:rPr lang="zh-CN" altLang="en-US" sz="2800" dirty="0" smtClean="0"/>
              <a:t>？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706582" y="2930657"/>
            <a:ext cx="4433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人生苦短，何不用</a:t>
            </a:r>
            <a:r>
              <a:rPr lang="en-US" altLang="zh-CN" sz="2800" dirty="0" err="1" smtClean="0"/>
              <a:t>Docker</a:t>
            </a:r>
            <a:r>
              <a:rPr lang="zh-CN" altLang="en-US" sz="2800" dirty="0" smtClean="0"/>
              <a:t>？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706582" y="3977739"/>
            <a:ext cx="7699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dirty="0" err="1"/>
              <a:t>Docker</a:t>
            </a:r>
            <a:r>
              <a:rPr lang="en-US" altLang="zh-CN" sz="2400" dirty="0"/>
              <a:t> is a </a:t>
            </a:r>
            <a:r>
              <a:rPr lang="en-US" altLang="zh-CN" sz="2400" b="1" dirty="0"/>
              <a:t>tool</a:t>
            </a:r>
            <a:r>
              <a:rPr lang="en-US" altLang="zh-CN" sz="2400" dirty="0"/>
              <a:t> that can package an application and its dependencies in a virtual </a:t>
            </a:r>
            <a:r>
              <a:rPr lang="en-US" altLang="zh-CN" sz="2400" b="1" dirty="0"/>
              <a:t>container</a:t>
            </a:r>
            <a:r>
              <a:rPr lang="en-US" altLang="zh-CN" sz="2400" dirty="0"/>
              <a:t> that can run on any Linux server. This helps enable flexibility and portability on where the application can run, whether on premises, public cloud, private cloud, bare metal, etc.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228600" y="1144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引子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2110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2306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Docker</a:t>
            </a:r>
            <a:r>
              <a:rPr lang="zh-CN" altLang="en-US" sz="2400" b="1" dirty="0" smtClean="0"/>
              <a:t>相关技术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0" y="976745"/>
            <a:ext cx="8676409" cy="400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Namespaces </a:t>
            </a:r>
            <a:r>
              <a:rPr lang="zh-CN" altLang="en-US" sz="2800" dirty="0"/>
              <a:t>命名空间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PID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Process ID</a:t>
            </a:r>
            <a:r>
              <a:rPr lang="zh-CN" altLang="en-US" sz="2400" dirty="0" smtClean="0"/>
              <a:t>） 进程隔离</a:t>
            </a:r>
            <a:endParaRPr lang="en-US" altLang="zh-CN" sz="24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NET 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Network</a:t>
            </a:r>
            <a:r>
              <a:rPr lang="zh-CN" altLang="en-US" sz="2400" dirty="0" smtClean="0"/>
              <a:t>） 管理网络接口</a:t>
            </a:r>
            <a:endParaRPr lang="en-US" altLang="zh-CN" sz="24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IPC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/>
              <a:t>InterProcess</a:t>
            </a:r>
            <a:r>
              <a:rPr lang="en-US" altLang="zh-CN" sz="2400" dirty="0" smtClean="0"/>
              <a:t> Communication</a:t>
            </a:r>
            <a:r>
              <a:rPr lang="zh-CN" altLang="en-US" sz="2400" dirty="0" smtClean="0"/>
              <a:t>） 管理跨进程通信的访问</a:t>
            </a:r>
            <a:endParaRPr lang="en-US" altLang="zh-CN" sz="24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MNT 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Mount</a:t>
            </a:r>
            <a:r>
              <a:rPr lang="zh-CN" altLang="en-US" sz="2400" dirty="0" smtClean="0"/>
              <a:t>） 管理挂载点</a:t>
            </a:r>
            <a:endParaRPr lang="en-US" altLang="zh-CN" sz="24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UTS 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Unix Timesharing System</a:t>
            </a:r>
            <a:r>
              <a:rPr lang="zh-CN" altLang="en-US" sz="2400" dirty="0" smtClean="0"/>
              <a:t>） 隔离内核和版本标识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86617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2306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Docker</a:t>
            </a:r>
            <a:r>
              <a:rPr lang="zh-CN" altLang="en-US" sz="2400" b="1" dirty="0" smtClean="0"/>
              <a:t>相关技术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0" y="976745"/>
            <a:ext cx="867640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Control groups </a:t>
            </a:r>
            <a:r>
              <a:rPr lang="zh-CN" altLang="en-US" sz="2800" dirty="0" smtClean="0"/>
              <a:t>控制组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用来分配资源</a:t>
            </a:r>
            <a:endParaRPr lang="en-US" altLang="zh-CN" sz="24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来源</a:t>
            </a:r>
            <a:r>
              <a:rPr lang="en-US" altLang="zh-CN" sz="2400" dirty="0" smtClean="0"/>
              <a:t>google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Linux kernel 2.6.24 @ 2007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根据特定的行为，把一系列系统任务及其子任务整合（或分隔）到按资源划分等级的不同组内，从而为系统资源管理提供一个统一的框架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69289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2306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Docker</a:t>
            </a:r>
            <a:r>
              <a:rPr lang="zh-CN" altLang="en-US" sz="2400" b="1" dirty="0" smtClean="0"/>
              <a:t>相关技术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0" y="976745"/>
            <a:ext cx="8676409" cy="289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Control groups </a:t>
            </a:r>
            <a:r>
              <a:rPr lang="zh-CN" altLang="en-US" sz="2800" dirty="0" smtClean="0"/>
              <a:t>控制组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资源限制</a:t>
            </a:r>
            <a:endParaRPr lang="en-US" altLang="zh-CN" sz="24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优先级设定</a:t>
            </a:r>
            <a:endParaRPr lang="en-US" altLang="zh-CN" sz="24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资源计量</a:t>
            </a:r>
            <a:endParaRPr lang="en-US" altLang="zh-CN" sz="24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资源控制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1893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2306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Docker</a:t>
            </a:r>
            <a:r>
              <a:rPr lang="zh-CN" altLang="en-US" sz="2400" b="1" dirty="0" smtClean="0"/>
              <a:t>相关技术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0" y="976745"/>
            <a:ext cx="867640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Docker</a:t>
            </a:r>
            <a:r>
              <a:rPr lang="zh-CN" altLang="en-US" sz="2800" dirty="0" smtClean="0"/>
              <a:t>容器的能力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文件系统的隔离：每个容器都有自己的</a:t>
            </a:r>
            <a:r>
              <a:rPr lang="en-US" altLang="zh-CN" sz="2400" dirty="0" smtClean="0"/>
              <a:t>root</a:t>
            </a:r>
            <a:r>
              <a:rPr lang="zh-CN" altLang="en-US" sz="2400" dirty="0" smtClean="0"/>
              <a:t>文件系统</a:t>
            </a:r>
            <a:endParaRPr lang="en-US" altLang="zh-CN" sz="24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进程的隔离：每个容器都运行在自己的进程环境中</a:t>
            </a:r>
            <a:endParaRPr lang="en-US" altLang="zh-CN" sz="24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网络隔离：容器间的虚拟网络接口和</a:t>
            </a:r>
            <a:r>
              <a:rPr lang="en-US" altLang="zh-CN" sz="2400" dirty="0" smtClean="0"/>
              <a:t>IP</a:t>
            </a:r>
            <a:r>
              <a:rPr lang="zh-CN" altLang="en-US" sz="2400" dirty="0" smtClean="0"/>
              <a:t>地址都是分开的</a:t>
            </a:r>
            <a:endParaRPr lang="en-US" altLang="zh-CN" sz="24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资源隔离和分组：使用</a:t>
            </a:r>
            <a:r>
              <a:rPr lang="en-US" altLang="zh-CN" sz="2400" dirty="0" err="1" smtClean="0"/>
              <a:t>cgroups</a:t>
            </a:r>
            <a:r>
              <a:rPr lang="zh-CN" altLang="en-US" sz="2400" dirty="0" smtClean="0"/>
              <a:t>将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、内存、</a:t>
            </a:r>
            <a:r>
              <a:rPr lang="en-US" altLang="zh-CN" sz="2400" dirty="0" smtClean="0"/>
              <a:t>IO</a:t>
            </a:r>
            <a:r>
              <a:rPr lang="zh-CN" altLang="en-US" sz="2400" dirty="0" smtClean="0"/>
              <a:t>之类的资源独立分配给每个</a:t>
            </a:r>
            <a:r>
              <a:rPr lang="en-US" altLang="zh-CN" sz="2400" dirty="0" err="1" smtClean="0"/>
              <a:t>Docker</a:t>
            </a:r>
            <a:r>
              <a:rPr lang="zh-CN" altLang="en-US" sz="2400" dirty="0" smtClean="0"/>
              <a:t>容器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76974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安装与演示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228600" y="1529455"/>
            <a:ext cx="8734646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err="1"/>
              <a:t>sudo</a:t>
            </a:r>
            <a:r>
              <a:rPr lang="en-US" altLang="zh-CN" dirty="0"/>
              <a:t> apt-get update</a:t>
            </a:r>
          </a:p>
          <a:p>
            <a:r>
              <a:rPr lang="en-US" altLang="zh-CN" dirty="0" err="1"/>
              <a:t>sudo</a:t>
            </a:r>
            <a:r>
              <a:rPr lang="en-US" altLang="zh-CN" dirty="0"/>
              <a:t> apt-get -y install apt-transport-https  ca-certificates  curl  software-properties-common</a:t>
            </a:r>
          </a:p>
          <a:p>
            <a:r>
              <a:rPr lang="en-US" altLang="zh-CN" dirty="0" err="1"/>
              <a:t>sudo</a:t>
            </a:r>
            <a:r>
              <a:rPr lang="en-US" altLang="zh-CN" dirty="0"/>
              <a:t> curl -</a:t>
            </a:r>
            <a:r>
              <a:rPr lang="en-US" altLang="zh-CN" dirty="0" err="1"/>
              <a:t>fsSL</a:t>
            </a:r>
            <a:r>
              <a:rPr lang="en-US" altLang="zh-CN" dirty="0"/>
              <a:t> https://download.docker.com/linux/ubuntu/gpg | </a:t>
            </a:r>
            <a:r>
              <a:rPr lang="en-US" altLang="zh-CN" dirty="0" err="1"/>
              <a:t>sudo</a:t>
            </a:r>
            <a:r>
              <a:rPr lang="en-US" altLang="zh-CN" dirty="0"/>
              <a:t> apt-key add -</a:t>
            </a:r>
          </a:p>
          <a:p>
            <a:r>
              <a:rPr lang="en-US" altLang="zh-CN" dirty="0" err="1"/>
              <a:t>sudo</a:t>
            </a:r>
            <a:r>
              <a:rPr lang="en-US" altLang="zh-CN" dirty="0"/>
              <a:t> apt-key fingerprint 0EBFCD88</a:t>
            </a:r>
          </a:p>
          <a:p>
            <a:r>
              <a:rPr lang="en-US" altLang="zh-CN" dirty="0" err="1"/>
              <a:t>sudo</a:t>
            </a:r>
            <a:r>
              <a:rPr lang="en-US" altLang="zh-CN" dirty="0"/>
              <a:t> add-apt-repository "deb [arch=amd64] https://download.docker.com/linux/ubuntu $(</a:t>
            </a:r>
            <a:r>
              <a:rPr lang="en-US" altLang="zh-CN" dirty="0" err="1"/>
              <a:t>lsb_release</a:t>
            </a:r>
            <a:r>
              <a:rPr lang="en-US" altLang="zh-CN" dirty="0"/>
              <a:t> -</a:t>
            </a:r>
            <a:r>
              <a:rPr lang="en-US" altLang="zh-CN" dirty="0" err="1"/>
              <a:t>cs</a:t>
            </a:r>
            <a:r>
              <a:rPr lang="en-US" altLang="zh-CN" dirty="0"/>
              <a:t>) stable"</a:t>
            </a:r>
          </a:p>
          <a:p>
            <a:r>
              <a:rPr lang="en-US" altLang="zh-CN" dirty="0" err="1"/>
              <a:t>sudo</a:t>
            </a:r>
            <a:r>
              <a:rPr lang="en-US" altLang="zh-CN" dirty="0"/>
              <a:t> apt-get update</a:t>
            </a:r>
          </a:p>
          <a:p>
            <a:r>
              <a:rPr lang="en-US" altLang="zh-CN" dirty="0" err="1"/>
              <a:t>sudo</a:t>
            </a:r>
            <a:r>
              <a:rPr lang="en-US" altLang="zh-CN" dirty="0"/>
              <a:t> apt-get -y install </a:t>
            </a:r>
            <a:r>
              <a:rPr lang="en-US" altLang="zh-CN" dirty="0" err="1"/>
              <a:t>docker-ce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28600" y="987378"/>
            <a:ext cx="8676409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Ubuntu</a:t>
            </a:r>
            <a:r>
              <a:rPr lang="zh-CN" altLang="en-US" sz="2800" dirty="0" smtClean="0"/>
              <a:t>中的安装脚本</a:t>
            </a:r>
            <a:endParaRPr lang="en-US" altLang="zh-C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其他平台</a:t>
            </a:r>
            <a:endParaRPr lang="en-US" altLang="zh-CN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hlinkClick r:id="rId2"/>
              </a:rPr>
              <a:t>https://</a:t>
            </a:r>
            <a:r>
              <a:rPr lang="en-US" altLang="zh-CN" sz="2400" dirty="0" smtClean="0">
                <a:hlinkClick r:id="rId2"/>
              </a:rPr>
              <a:t>hub.docker.com/editions/community/docker-ce-desktop-windows</a:t>
            </a:r>
            <a:endParaRPr lang="en-US" altLang="zh-CN" sz="24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hlinkClick r:id="rId3"/>
              </a:rPr>
              <a:t>https://</a:t>
            </a:r>
            <a:r>
              <a:rPr lang="en-US" altLang="zh-CN" sz="2400" dirty="0" smtClean="0">
                <a:hlinkClick r:id="rId3"/>
              </a:rPr>
              <a:t>hub.docker.com/editions/community/docker-ce-desktop-mac</a:t>
            </a:r>
            <a:endParaRPr lang="en-US" altLang="zh-CN" sz="24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913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容器生命周期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8" y="2249812"/>
            <a:ext cx="8640000" cy="292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8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42FFCF92-C308-B04F-8C53-B7F581079673}"/>
              </a:ext>
            </a:extLst>
          </p:cNvPr>
          <p:cNvGrpSpPr/>
          <p:nvPr/>
        </p:nvGrpSpPr>
        <p:grpSpPr>
          <a:xfrm>
            <a:off x="780450" y="2225879"/>
            <a:ext cx="1727843" cy="2287144"/>
            <a:chOff x="2153050" y="2434404"/>
            <a:chExt cx="1790617" cy="2269120"/>
          </a:xfrm>
        </p:grpSpPr>
        <p:pic>
          <p:nvPicPr>
            <p:cNvPr id="5" name="图形 4">
              <a:extLst>
                <a:ext uri="{FF2B5EF4-FFF2-40B4-BE49-F238E27FC236}">
                  <a16:creationId xmlns="" xmlns:a16="http://schemas.microsoft.com/office/drawing/2014/main" id="{ED7B5180-5F05-2546-800E-7851E4952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53050" y="2434404"/>
              <a:ext cx="1790617" cy="1790617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="" xmlns:a16="http://schemas.microsoft.com/office/drawing/2014/main" id="{08F984E1-783C-3D4A-815C-D793F8B1538A}"/>
                </a:ext>
              </a:extLst>
            </p:cNvPr>
            <p:cNvSpPr txBox="1"/>
            <p:nvPr/>
          </p:nvSpPr>
          <p:spPr>
            <a:xfrm>
              <a:off x="2166965" y="4272637"/>
              <a:ext cx="173834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Docker</a:t>
              </a:r>
              <a:r>
                <a:rPr kumimoji="1"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hub</a:t>
              </a:r>
              <a:endParaRPr kumimoji="1" lang="zh-CN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A5994560-2CA6-C944-8BF6-C8843B0AB095}"/>
              </a:ext>
            </a:extLst>
          </p:cNvPr>
          <p:cNvGrpSpPr/>
          <p:nvPr/>
        </p:nvGrpSpPr>
        <p:grpSpPr>
          <a:xfrm>
            <a:off x="2859394" y="2370207"/>
            <a:ext cx="1424538" cy="2142816"/>
            <a:chOff x="4924972" y="2626841"/>
            <a:chExt cx="1354335" cy="2076683"/>
          </a:xfrm>
        </p:grpSpPr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991065F2-21D4-0941-B8B0-59014B8BF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4972" y="2626841"/>
              <a:ext cx="1323558" cy="1212115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="" xmlns:a16="http://schemas.microsoft.com/office/drawing/2014/main" id="{E93DD7FA-CDE0-C844-9006-EF8E5DF6BEFD}"/>
                </a:ext>
              </a:extLst>
            </p:cNvPr>
            <p:cNvSpPr txBox="1"/>
            <p:nvPr/>
          </p:nvSpPr>
          <p:spPr>
            <a:xfrm>
              <a:off x="5007165" y="4272637"/>
              <a:ext cx="12721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私有仓库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AF52FBC7-659E-9149-8CF8-9984C0FC09F9}"/>
              </a:ext>
            </a:extLst>
          </p:cNvPr>
          <p:cNvGrpSpPr/>
          <p:nvPr/>
        </p:nvGrpSpPr>
        <p:grpSpPr>
          <a:xfrm>
            <a:off x="4672770" y="2421111"/>
            <a:ext cx="1354901" cy="2091912"/>
            <a:chOff x="7342808" y="2694713"/>
            <a:chExt cx="1355751" cy="2004627"/>
          </a:xfrm>
        </p:grpSpPr>
        <p:pic>
          <p:nvPicPr>
            <p:cNvPr id="11" name="图片 10">
              <a:extLst>
                <a:ext uri="{FF2B5EF4-FFF2-40B4-BE49-F238E27FC236}">
                  <a16:creationId xmlns="" xmlns:a16="http://schemas.microsoft.com/office/drawing/2014/main" id="{5CA778B6-E991-9D42-B73E-7E36E568F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2808" y="2694713"/>
              <a:ext cx="1270000" cy="127000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00623BBF-7CC3-E64C-92FA-23AEECE2279D}"/>
                </a:ext>
              </a:extLst>
            </p:cNvPr>
            <p:cNvSpPr txBox="1"/>
            <p:nvPr/>
          </p:nvSpPr>
          <p:spPr>
            <a:xfrm>
              <a:off x="7426416" y="4268453"/>
              <a:ext cx="12721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导入导出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1146F1C3-5660-D04E-B431-F73D3609A0BF}"/>
              </a:ext>
            </a:extLst>
          </p:cNvPr>
          <p:cNvGrpSpPr/>
          <p:nvPr/>
        </p:nvGrpSpPr>
        <p:grpSpPr>
          <a:xfrm>
            <a:off x="6445979" y="2421111"/>
            <a:ext cx="1442390" cy="2091912"/>
            <a:chOff x="9707086" y="2694713"/>
            <a:chExt cx="1270000" cy="2004627"/>
          </a:xfrm>
        </p:grpSpPr>
        <p:sp>
          <p:nvSpPr>
            <p:cNvPr id="13" name="文本框 12">
              <a:extLst>
                <a:ext uri="{FF2B5EF4-FFF2-40B4-BE49-F238E27FC236}">
                  <a16:creationId xmlns="" xmlns:a16="http://schemas.microsoft.com/office/drawing/2014/main" id="{2ABCCDD7-3740-CA40-954B-39ED9D502171}"/>
                </a:ext>
              </a:extLst>
            </p:cNvPr>
            <p:cNvSpPr txBox="1"/>
            <p:nvPr/>
          </p:nvSpPr>
          <p:spPr>
            <a:xfrm>
              <a:off x="9993879" y="4268453"/>
              <a:ext cx="759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编译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="" xmlns:a16="http://schemas.microsoft.com/office/drawing/2014/main" id="{3C6368D0-3A56-9D4C-A4CE-A73171908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07086" y="2694713"/>
              <a:ext cx="1270000" cy="1270000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228600" y="1144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镜像来源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6518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40E7BB2B-B1F6-6640-BD36-0C9D1FAE3538}"/>
              </a:ext>
            </a:extLst>
          </p:cNvPr>
          <p:cNvSpPr/>
          <p:nvPr/>
        </p:nvSpPr>
        <p:spPr>
          <a:xfrm>
            <a:off x="281914" y="953664"/>
            <a:ext cx="8702597" cy="265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470" indent="-457200">
              <a:lnSpc>
                <a:spcPct val="13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用</a:t>
            </a:r>
            <a:r>
              <a:rPr lang="en-US" altLang="zh-CN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Dockerfile定义</a:t>
            </a:r>
            <a:r>
              <a:rPr lang="zh-CN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镜像</a:t>
            </a:r>
            <a:r>
              <a:rPr lang="en-US" altLang="zh-CN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（</a:t>
            </a:r>
            <a:r>
              <a:rPr lang="en-US" altLang="zh-CN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有点类似于manifest文件</a:t>
            </a:r>
            <a:r>
              <a:rPr lang="en-US" altLang="zh-CN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）</a:t>
            </a:r>
          </a:p>
          <a:p>
            <a:pPr marL="457470" indent="-457200">
              <a:lnSpc>
                <a:spcPct val="13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CN" sz="2800" spc="-1" dirty="0" err="1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创建镜像</a:t>
            </a:r>
            <a:r>
              <a:rPr lang="en-US" altLang="zh-CN" sz="2800" spc="-1" dirty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 </a:t>
            </a:r>
            <a:r>
              <a:rPr lang="zh-CN" altLang="en-US" sz="2800" spc="-1" dirty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： </a:t>
            </a:r>
            <a:r>
              <a:rPr lang="en-US" altLang="zh-CN" sz="2400" spc="-1" dirty="0" err="1">
                <a:solidFill>
                  <a:srgbClr val="146FFB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sudo</a:t>
            </a:r>
            <a:r>
              <a:rPr lang="en-US" altLang="zh-CN" sz="2400" spc="-1" dirty="0">
                <a:solidFill>
                  <a:srgbClr val="146FFB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 </a:t>
            </a:r>
            <a:r>
              <a:rPr lang="en-US" altLang="zh-CN" sz="2400" spc="-1" dirty="0" err="1">
                <a:solidFill>
                  <a:srgbClr val="146FFB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docker</a:t>
            </a:r>
            <a:r>
              <a:rPr lang="en-US" altLang="zh-CN" sz="2400" spc="-1" dirty="0">
                <a:solidFill>
                  <a:srgbClr val="146FFB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 </a:t>
            </a:r>
            <a:r>
              <a:rPr lang="en-US" altLang="zh-CN" sz="2400" spc="-1" dirty="0">
                <a:solidFill>
                  <a:srgbClr val="146FFB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build  -t </a:t>
            </a:r>
            <a:r>
              <a:rPr lang="en-US" altLang="zh-CN" sz="2400" spc="-1" dirty="0">
                <a:solidFill>
                  <a:srgbClr val="146FFB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hello-python -f </a:t>
            </a:r>
            <a:r>
              <a:rPr lang="en-US" altLang="zh-CN" sz="2400" spc="-1" dirty="0" err="1" smtClean="0">
                <a:solidFill>
                  <a:srgbClr val="146FFB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Dockerfile</a:t>
            </a:r>
            <a:endParaRPr lang="en-US" altLang="zh-CN" sz="2400" spc="-1" dirty="0" smtClean="0">
              <a:solidFill>
                <a:srgbClr val="146FFB"/>
              </a:solidFill>
              <a:uFill>
                <a:solidFill>
                  <a:srgbClr val="FFFFFF"/>
                </a:solidFill>
              </a:uFill>
              <a:latin typeface="+mn-ea"/>
            </a:endParaRPr>
          </a:p>
          <a:p>
            <a:pPr marL="457470" indent="-457200">
              <a:lnSpc>
                <a:spcPct val="13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CN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下面的例子在新建一个镜像，启动即运行python脚本打印一行hello</a:t>
            </a:r>
            <a:r>
              <a:rPr lang="en-US" altLang="zh-CN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 </a:t>
            </a:r>
            <a:r>
              <a:rPr lang="en-US" altLang="zh-CN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world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7" name="图片 3">
            <a:extLst>
              <a:ext uri="{FF2B5EF4-FFF2-40B4-BE49-F238E27FC236}">
                <a16:creationId xmlns="" xmlns:a16="http://schemas.microsoft.com/office/drawing/2014/main" id="{B7184818-DBA0-8E42-8BE1-5341A465D23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6978" y="3606698"/>
            <a:ext cx="8511212" cy="3070549"/>
          </a:xfrm>
          <a:prstGeom prst="rect">
            <a:avLst/>
          </a:prstGeom>
          <a:noFill/>
          <a:ln>
            <a:noFill/>
          </a:ln>
          <a:effectLst>
            <a:outerShdw blurRad="939800" dist="457200" dir="5400000" sx="86000" sy="86000" algn="t" rotWithShape="0">
              <a:prstClr val="black">
                <a:alpha val="29000"/>
              </a:prst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228600" y="1144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镜像编译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3473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4">
            <a:extLst>
              <a:ext uri="{FF2B5EF4-FFF2-40B4-BE49-F238E27FC236}">
                <a16:creationId xmlns="" xmlns:a16="http://schemas.microsoft.com/office/drawing/2014/main" id="{52CE8E0B-C83B-1947-8FAF-C4B0188438A8}"/>
              </a:ext>
            </a:extLst>
          </p:cNvPr>
          <p:cNvPicPr/>
          <p:nvPr/>
        </p:nvPicPr>
        <p:blipFill>
          <a:blip r:embed="rId2"/>
          <a:srcRect r="2091"/>
          <a:stretch/>
        </p:blipFill>
        <p:spPr>
          <a:xfrm>
            <a:off x="228600" y="889881"/>
            <a:ext cx="8692116" cy="4670947"/>
          </a:xfrm>
          <a:prstGeom prst="rect">
            <a:avLst/>
          </a:prstGeom>
          <a:noFill/>
          <a:ln>
            <a:noFill/>
          </a:ln>
          <a:effectLst>
            <a:outerShdw blurRad="939800" dist="825500" dir="5400000" sx="86000" sy="86000" algn="t" rotWithShape="0">
              <a:prstClr val="black">
                <a:alpha val="29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228600" y="1144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镜像编译</a:t>
            </a:r>
            <a:endParaRPr lang="zh-CN" altLang="en-US" b="1" dirty="0"/>
          </a:p>
        </p:txBody>
      </p:sp>
      <p:pic>
        <p:nvPicPr>
          <p:cNvPr id="7" name="图片 5">
            <a:extLst>
              <a:ext uri="{FF2B5EF4-FFF2-40B4-BE49-F238E27FC236}">
                <a16:creationId xmlns="" xmlns:a16="http://schemas.microsoft.com/office/drawing/2014/main" id="{BCBEB63D-F224-B847-8DEE-B910E9515DE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8600" y="5701725"/>
            <a:ext cx="8692116" cy="986154"/>
          </a:xfrm>
          <a:prstGeom prst="rect">
            <a:avLst/>
          </a:prstGeom>
          <a:noFill/>
          <a:ln>
            <a:noFill/>
          </a:ln>
          <a:effectLst>
            <a:outerShdw blurRad="939800" dist="393700" dir="5400000" sx="86000" sy="86000" algn="t" rotWithShape="0">
              <a:prstClr val="black">
                <a:alpha val="2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628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478021A-E0CC-424D-BC64-B5EC6D9582B6}"/>
              </a:ext>
            </a:extLst>
          </p:cNvPr>
          <p:cNvSpPr/>
          <p:nvPr/>
        </p:nvSpPr>
        <p:spPr>
          <a:xfrm>
            <a:off x="228600" y="873237"/>
            <a:ext cx="8766544" cy="5316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altLang="zh-CN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与</a:t>
            </a:r>
            <a:r>
              <a:rPr lang="en-US" altLang="zh-CN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Makefile</a:t>
            </a:r>
            <a:r>
              <a:rPr lang="en-US" altLang="zh-CN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类似，可看作带有关键字的脚本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en-US" altLang="zh-CN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基础镜像</a:t>
            </a:r>
            <a:r>
              <a:rPr lang="zh-CN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之上</a:t>
            </a:r>
            <a:r>
              <a:rPr lang="en-US" altLang="zh-CN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扩展</a:t>
            </a:r>
            <a:r>
              <a:rPr lang="zh-CN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得到一个新的</a:t>
            </a:r>
            <a:r>
              <a:rPr lang="en-US" altLang="zh-CN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Docker镜像</a:t>
            </a:r>
            <a:endParaRPr lang="en-US" altLang="zh-CN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Dockerfile</a:t>
            </a:r>
            <a:r>
              <a:rPr lang="en-US" altLang="zh-CN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列出了构建镜像所需的步骤</a:t>
            </a:r>
            <a:endParaRPr lang="en-US" altLang="zh-CN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docker build </a:t>
            </a:r>
            <a:r>
              <a:rPr lang="zh-CN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编译</a:t>
            </a:r>
            <a:r>
              <a:rPr lang="en-US" altLang="zh-CN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Dockerfile</a:t>
            </a:r>
            <a:r>
              <a:rPr lang="zh-CN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，形成镜像</a:t>
            </a:r>
            <a:endParaRPr lang="en-US" altLang="zh-CN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可为docker</a:t>
            </a:r>
            <a:r>
              <a:rPr lang="en-US" altLang="zh-CN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run定义默认命令，</a:t>
            </a:r>
            <a:r>
              <a:rPr lang="en-US" altLang="zh-CN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定义要暴露的端口等</a:t>
            </a:r>
            <a:endParaRPr lang="en-US" altLang="zh-CN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常用的关键字</a:t>
            </a:r>
            <a:endParaRPr lang="en-US" altLang="zh-CN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6286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FROM</a:t>
            </a:r>
          </a:p>
          <a:p>
            <a:pPr marL="6286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RUN</a:t>
            </a:r>
          </a:p>
          <a:p>
            <a:pPr marL="6286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ENV</a:t>
            </a:r>
          </a:p>
          <a:p>
            <a:pPr marL="6286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pitchFamily="2" charset="-122"/>
                <a:ea typeface="等线" panose="02010600030101010101" pitchFamily="2" charset="-122"/>
              </a:rPr>
              <a:t>CMD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8600" y="1144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镜像编译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0479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1846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Docker</a:t>
            </a:r>
            <a:r>
              <a:rPr lang="zh-CN" altLang="en-US" sz="2400" b="1" dirty="0" smtClean="0"/>
              <a:t>示例</a:t>
            </a:r>
            <a:r>
              <a:rPr lang="en-US" altLang="zh-CN" sz="2400" b="1" dirty="0" smtClean="0"/>
              <a:t>1</a:t>
            </a:r>
            <a:endParaRPr lang="zh-CN" altLang="en-US" b="1" dirty="0"/>
          </a:p>
        </p:txBody>
      </p:sp>
      <p:pic>
        <p:nvPicPr>
          <p:cNvPr id="3" name="docker-sta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4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6">
            <a:extLst>
              <a:ext uri="{FF2B5EF4-FFF2-40B4-BE49-F238E27FC236}">
                <a16:creationId xmlns="" xmlns:a16="http://schemas.microsoft.com/office/drawing/2014/main" id="{BFD4E0D4-BB03-A84E-9AAB-29CC43DB0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5877"/>
            <a:ext cx="4284000" cy="3396905"/>
          </a:xfrm>
          <a:prstGeom prst="rect">
            <a:avLst/>
          </a:prstGeom>
          <a:noFill/>
          <a:ln>
            <a:noFill/>
          </a:ln>
          <a:effectLst>
            <a:outerShdw blurRad="939800" dist="889000" dir="5400000" sx="86000" sy="86000" algn="t" rotWithShape="0">
              <a:prstClr val="black">
                <a:alpha val="29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1C403C3D-F02E-D140-841B-54BE3BD95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778" y="1215872"/>
            <a:ext cx="4104000" cy="3445609"/>
          </a:xfrm>
          <a:prstGeom prst="rect">
            <a:avLst/>
          </a:prstGeom>
          <a:noFill/>
          <a:ln>
            <a:noFill/>
          </a:ln>
          <a:effectLst>
            <a:outerShdw blurRad="939800" dist="889000" dir="5400000" sx="86000" sy="86000" algn="t" rotWithShape="0">
              <a:prstClr val="black">
                <a:alpha val="29000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A6DA49E8-9C6E-CF49-A884-ADF5236D4F38}"/>
              </a:ext>
            </a:extLst>
          </p:cNvPr>
          <p:cNvSpPr txBox="1"/>
          <p:nvPr/>
        </p:nvSpPr>
        <p:spPr>
          <a:xfrm>
            <a:off x="4686476" y="4737931"/>
            <a:ext cx="40593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">
              <a:buClr>
                <a:srgbClr val="000000"/>
              </a:buClr>
            </a:pPr>
            <a:r>
              <a:rPr lang="en-US" altLang="zh-CN" sz="1500" spc="-1" dirty="0">
                <a:solidFill>
                  <a:srgbClr val="146FF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https://github.com/Leinao/LeinaoPAI/tree/master/images/image-for-dl-training</a:t>
            </a:r>
            <a:endParaRPr lang="zh-CN" altLang="en-US" sz="1500" spc="-1" dirty="0">
              <a:solidFill>
                <a:srgbClr val="146FFB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8600" y="1144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镜像编译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7656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A6DA49E8-9C6E-CF49-A884-ADF5236D4F38}"/>
              </a:ext>
            </a:extLst>
          </p:cNvPr>
          <p:cNvSpPr txBox="1"/>
          <p:nvPr/>
        </p:nvSpPr>
        <p:spPr>
          <a:xfrm>
            <a:off x="5202393" y="4838309"/>
            <a:ext cx="3137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可以利用镜像站加快编译过程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CF9FA6DF-071B-1445-B536-772712474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052884"/>
            <a:ext cx="4284000" cy="1664769"/>
          </a:xfrm>
          <a:prstGeom prst="rect">
            <a:avLst/>
          </a:prstGeom>
          <a:noFill/>
          <a:ln>
            <a:noFill/>
          </a:ln>
          <a:effectLst>
            <a:outerShdw blurRad="939800" dist="889000" dir="5400000" sx="86000" sy="86000" algn="t" rotWithShape="0">
              <a:prstClr val="black">
                <a:alpha val="29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F75CAF76-7FB3-C945-9BDB-555AB965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92" y="1626559"/>
            <a:ext cx="4320000" cy="2216544"/>
          </a:xfrm>
          <a:prstGeom prst="rect">
            <a:avLst/>
          </a:prstGeom>
          <a:noFill/>
          <a:ln>
            <a:noFill/>
          </a:ln>
          <a:effectLst>
            <a:outerShdw blurRad="939800" dist="889000" dir="5400000" sx="86000" sy="86000" algn="t" rotWithShape="0">
              <a:prstClr val="black">
                <a:alpha val="29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17D317A3-6D8D-5646-89E1-C18AB6071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5" y="3915192"/>
            <a:ext cx="4284000" cy="1706214"/>
          </a:xfrm>
          <a:prstGeom prst="rect">
            <a:avLst/>
          </a:prstGeom>
          <a:noFill/>
          <a:ln>
            <a:noFill/>
          </a:ln>
          <a:effectLst>
            <a:outerShdw blurRad="939800" dist="889000" dir="5400000" sx="86000" sy="86000" algn="t" rotWithShape="0">
              <a:prstClr val="black">
                <a:alpha val="29000"/>
              </a:prstClr>
            </a:outerShdw>
          </a:effectLst>
        </p:spPr>
      </p:pic>
      <p:sp>
        <p:nvSpPr>
          <p:cNvPr id="9" name="对角圆角矩形 8">
            <a:extLst>
              <a:ext uri="{FF2B5EF4-FFF2-40B4-BE49-F238E27FC236}">
                <a16:creationId xmlns="" xmlns:a16="http://schemas.microsoft.com/office/drawing/2014/main" id="{E8E12FC7-6894-994A-B08B-3FE7E398F29C}"/>
              </a:ext>
            </a:extLst>
          </p:cNvPr>
          <p:cNvSpPr/>
          <p:nvPr/>
        </p:nvSpPr>
        <p:spPr>
          <a:xfrm>
            <a:off x="4811872" y="4202271"/>
            <a:ext cx="974230" cy="341342"/>
          </a:xfrm>
          <a:prstGeom prst="round2Diag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350" b="1" dirty="0">
                <a:solidFill>
                  <a:schemeClr val="tx1"/>
                </a:solidFill>
              </a:rPr>
              <a:t>小提示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AD2C59EC-AEDA-154F-A726-796F9683BAB2}"/>
              </a:ext>
            </a:extLst>
          </p:cNvPr>
          <p:cNvSpPr/>
          <p:nvPr/>
        </p:nvSpPr>
        <p:spPr>
          <a:xfrm>
            <a:off x="5202393" y="5224007"/>
            <a:ext cx="23643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srgbClr val="146F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</a:t>
            </a:r>
            <a:r>
              <a:rPr lang="en-US" altLang="zh-CN" sz="1350" dirty="0" err="1">
                <a:solidFill>
                  <a:srgbClr val="146F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mirrors.ustc.edu.cn</a:t>
            </a:r>
            <a:endParaRPr lang="zh-CN" altLang="en-US" sz="1350" dirty="0">
              <a:solidFill>
                <a:srgbClr val="146FFB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8600" y="1144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镜像编译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4408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2306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Docker</a:t>
            </a:r>
            <a:r>
              <a:rPr lang="zh-CN" altLang="en-US" sz="2400" b="1" dirty="0" smtClean="0"/>
              <a:t>基础知识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0" y="742825"/>
            <a:ext cx="867640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小结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容器与</a:t>
            </a:r>
            <a:r>
              <a:rPr lang="en-US" altLang="zh-CN" sz="2800" dirty="0" err="1" smtClean="0"/>
              <a:t>docker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Docker</a:t>
            </a:r>
            <a:r>
              <a:rPr lang="zh-CN" altLang="en-US" sz="2800" dirty="0" smtClean="0"/>
              <a:t>常用命令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容器生命周期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Namespace</a:t>
            </a:r>
            <a:r>
              <a:rPr lang="zh-CN" altLang="en-US" sz="2800" dirty="0" smtClean="0"/>
              <a:t>和</a:t>
            </a:r>
            <a:r>
              <a:rPr lang="en-US" altLang="zh-CN" sz="2800" dirty="0" err="1" smtClean="0"/>
              <a:t>cgroups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镜像来源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扩展阅读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容器数据卷、网络容器、</a:t>
            </a:r>
            <a:r>
              <a:rPr lang="en-US" altLang="zh-CN" sz="2800" dirty="0" smtClean="0"/>
              <a:t>…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kubernetes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6258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zh-CN" altLang="en-US" dirty="0" smtClean="0"/>
              <a:t>谢谢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郑歆慰</a:t>
            </a:r>
            <a:endParaRPr lang="en-US" altLang="zh-CN" dirty="0" smtClean="0"/>
          </a:p>
          <a:p>
            <a:r>
              <a:rPr lang="en-US" altLang="zh-CN" dirty="0"/>
              <a:t>xwzheng@ustc.edu.cn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F44-C484-7A4C-90A0-C8B9040F1084}" type="slidenum">
              <a:rPr kumimoji="1" lang="zh-CN" altLang="en-US" smtClean="0"/>
              <a:t>33</a:t>
            </a:fld>
            <a:endParaRPr kumimoji="1" lang="zh-CN" altLang="en-US"/>
          </a:p>
        </p:txBody>
      </p:sp>
      <p:pic>
        <p:nvPicPr>
          <p:cNvPr id="6" name="Picture 4" descr="https://img-blog.csdnimg.cn/2018122415304289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9" t="14196" r="16224" b="10129"/>
          <a:stretch/>
        </p:blipFill>
        <p:spPr bwMode="auto">
          <a:xfrm>
            <a:off x="3960159" y="4592782"/>
            <a:ext cx="1550894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51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1846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Docker</a:t>
            </a:r>
            <a:r>
              <a:rPr lang="zh-CN" altLang="en-US" sz="2400" b="1" dirty="0" smtClean="0"/>
              <a:t>示例</a:t>
            </a:r>
            <a:r>
              <a:rPr lang="en-US" altLang="zh-CN" sz="2400" b="1" dirty="0" smtClean="0"/>
              <a:t>2</a:t>
            </a:r>
            <a:endParaRPr lang="zh-CN" altLang="en-US" b="1" dirty="0"/>
          </a:p>
        </p:txBody>
      </p:sp>
      <p:pic>
        <p:nvPicPr>
          <p:cNvPr id="3" name="pytorch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1691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Docker</a:t>
            </a:r>
            <a:r>
              <a:rPr lang="zh-CN" altLang="en-US" sz="2400" b="1" dirty="0"/>
              <a:t>简介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228600" y="976745"/>
            <a:ext cx="86764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对标的产品：虚拟机</a:t>
            </a:r>
            <a:endParaRPr lang="en-US" altLang="zh-CN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VMware Workstation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KVM</a:t>
            </a:r>
            <a:endParaRPr lang="zh-CN" altLang="en-US" sz="2800" dirty="0"/>
          </a:p>
        </p:txBody>
      </p:sp>
      <p:pic>
        <p:nvPicPr>
          <p:cNvPr id="3074" name="Picture 2" descr="VMware Workstation PRO 15 ï¼å·²æ°¸ä¹æ§æ¿æ´»ï¼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17" y="2762353"/>
            <a:ext cx="7905373" cy="310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616536" y="5611091"/>
            <a:ext cx="902954" cy="253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83EAFD45-E14C-ED4F-AFC2-46C168B12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29" y="1712177"/>
            <a:ext cx="4104000" cy="3778870"/>
          </a:xfrm>
          <a:prstGeom prst="rect">
            <a:avLst/>
          </a:prstGeom>
          <a:noFill/>
          <a:ln>
            <a:noFill/>
          </a:ln>
          <a:effectLst>
            <a:outerShdw blurRad="939800" dist="889000" dir="5400000" sx="86000" sy="86000" algn="t" rotWithShape="0">
              <a:prstClr val="black">
                <a:alpha val="29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AFDB760-F7FC-8B48-AE68-3543EE56B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744" y="1712177"/>
            <a:ext cx="4104000" cy="3778870"/>
          </a:xfrm>
          <a:prstGeom prst="rect">
            <a:avLst/>
          </a:prstGeom>
          <a:noFill/>
          <a:ln>
            <a:noFill/>
          </a:ln>
          <a:effectLst>
            <a:outerShdw blurRad="939800" dist="889000" dir="5400000" sx="86000" sy="86000" algn="t" rotWithShape="0">
              <a:prstClr val="black">
                <a:alpha val="29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228600" y="114467"/>
            <a:ext cx="1691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Docker</a:t>
            </a:r>
            <a:r>
              <a:rPr lang="zh-CN" altLang="en-US" sz="2400" b="1" dirty="0"/>
              <a:t>简介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28600" y="976745"/>
            <a:ext cx="8676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虚拟机 </a:t>
            </a:r>
            <a:r>
              <a:rPr lang="en-US" altLang="zh-CN" sz="2800" dirty="0" err="1"/>
              <a:t>vs</a:t>
            </a:r>
            <a:r>
              <a:rPr lang="en-US" altLang="zh-CN" sz="2800" dirty="0"/>
              <a:t> </a:t>
            </a:r>
            <a:r>
              <a:rPr lang="zh-CN" altLang="en-US" sz="2800" dirty="0"/>
              <a:t>容器</a:t>
            </a:r>
          </a:p>
        </p:txBody>
      </p:sp>
    </p:spTree>
    <p:extLst>
      <p:ext uri="{BB962C8B-B14F-4D97-AF65-F5344CB8AC3E}">
        <p14:creationId xmlns:p14="http://schemas.microsoft.com/office/powerpoint/2010/main" val="260492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1691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Docker</a:t>
            </a:r>
            <a:r>
              <a:rPr lang="zh-CN" altLang="en-US" sz="2400" b="1" dirty="0"/>
              <a:t>简介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0" y="976745"/>
            <a:ext cx="867640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什么是容器？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一种虚拟化方案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操作系统级别的虚拟化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只能运行相同或相似内核的操作系统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依赖于</a:t>
            </a:r>
            <a:r>
              <a:rPr lang="en-US" altLang="zh-CN" sz="2800" dirty="0" smtClean="0"/>
              <a:t>Linux</a:t>
            </a:r>
            <a:r>
              <a:rPr lang="zh-CN" altLang="en-US" sz="2800" dirty="0" smtClean="0"/>
              <a:t>内核特性：</a:t>
            </a:r>
            <a:r>
              <a:rPr lang="en-US" altLang="zh-CN" sz="2800" dirty="0" smtClean="0"/>
              <a:t>Namespace</a:t>
            </a:r>
            <a:r>
              <a:rPr lang="zh-CN" altLang="en-US" sz="2800" dirty="0" smtClean="0"/>
              <a:t>和</a:t>
            </a:r>
            <a:r>
              <a:rPr lang="en-US" altLang="zh-CN" sz="2800" dirty="0" err="1" smtClean="0"/>
              <a:t>Cgroups</a:t>
            </a:r>
            <a:endParaRPr lang="en-US" altLang="zh-CN" sz="2800" dirty="0" smtClean="0"/>
          </a:p>
          <a:p>
            <a:pPr marL="914400" lvl="1" indent="-457200">
              <a:buFont typeface="Wingdings" panose="05000000000000000000" pitchFamily="2" charset="2"/>
              <a:buChar char="p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1299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1691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Docker</a:t>
            </a:r>
            <a:r>
              <a:rPr lang="zh-CN" altLang="en-US" sz="2400" b="1" dirty="0"/>
              <a:t>简介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0" y="976745"/>
            <a:ext cx="8676409" cy="390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什么是</a:t>
            </a:r>
            <a:r>
              <a:rPr lang="en-US" altLang="zh-CN" sz="2800" dirty="0" err="1" smtClean="0"/>
              <a:t>Docker</a:t>
            </a:r>
            <a:r>
              <a:rPr lang="zh-CN" altLang="en-US" sz="2800" dirty="0" smtClean="0"/>
              <a:t>？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将应用程序自动部署到容器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编程语言：</a:t>
            </a:r>
            <a:r>
              <a:rPr lang="en-US" altLang="zh-CN" sz="2800" dirty="0" smtClean="0"/>
              <a:t>Go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开源：</a:t>
            </a:r>
            <a:r>
              <a:rPr lang="en-US" altLang="zh-CN" sz="2800" dirty="0"/>
              <a:t>https://github.com/docker/docker-ce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2013</a:t>
            </a:r>
            <a:r>
              <a:rPr lang="zh-CN" altLang="en-US" sz="2800" dirty="0" smtClean="0"/>
              <a:t>年，</a:t>
            </a:r>
            <a:r>
              <a:rPr lang="en-US" altLang="zh-CN" sz="2800" dirty="0" err="1" smtClean="0"/>
              <a:t>dotCloud</a:t>
            </a:r>
            <a:r>
              <a:rPr lang="en-US" altLang="zh-CN" sz="2800" dirty="0" smtClean="0"/>
              <a:t> -&gt; </a:t>
            </a:r>
            <a:r>
              <a:rPr lang="en-US" altLang="zh-CN" sz="2800" dirty="0" err="1" smtClean="0"/>
              <a:t>Docker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一套工具平台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8186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1691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Docker</a:t>
            </a:r>
            <a:r>
              <a:rPr lang="zh-CN" altLang="en-US" sz="2400" b="1" dirty="0"/>
              <a:t>简介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28600" y="976745"/>
            <a:ext cx="867640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Docker</a:t>
            </a:r>
            <a:r>
              <a:rPr lang="zh-CN" altLang="en-US" sz="2800" dirty="0" smtClean="0"/>
              <a:t>的特点：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简单轻量的建模方式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职责的逻辑分离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快速高效的生命周期</a:t>
            </a:r>
            <a:endParaRPr lang="en-US" altLang="zh-CN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鼓励使用面向服务的架构</a:t>
            </a:r>
            <a:endParaRPr lang="en-US" altLang="zh-CN" sz="2800" dirty="0" smtClean="0"/>
          </a:p>
          <a:p>
            <a:pPr marL="914400" lvl="1" indent="-457200">
              <a:buFont typeface="Wingdings" panose="05000000000000000000" pitchFamily="2" charset="2"/>
              <a:buChar char="p"/>
            </a:pPr>
            <a:endParaRPr lang="en-US" altLang="zh-CN" sz="2800" dirty="0" smtClean="0"/>
          </a:p>
          <a:p>
            <a:pPr marL="914400" lvl="1" indent="-457200">
              <a:buFont typeface="Wingdings" panose="05000000000000000000" pitchFamily="2" charset="2"/>
              <a:buChar char="p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6516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7945</TotalTime>
  <Words>941</Words>
  <Application>Microsoft Office PowerPoint</Application>
  <PresentationFormat>全屏显示(4:3)</PresentationFormat>
  <Paragraphs>196</Paragraphs>
  <Slides>33</Slides>
  <Notes>6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等线</vt:lpstr>
      <vt:lpstr>等线 Light</vt:lpstr>
      <vt:lpstr>微软雅黑</vt:lpstr>
      <vt:lpstr>Arial</vt:lpstr>
      <vt:lpstr>Calibri</vt:lpstr>
      <vt:lpstr>Calibri Light</vt:lpstr>
      <vt:lpstr>Wingdings</vt:lpstr>
      <vt:lpstr>Office 主题​​</vt:lpstr>
      <vt:lpstr>Docker与 GPU 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 jl</dc:creator>
  <cp:lastModifiedBy>Windows 用户</cp:lastModifiedBy>
  <cp:revision>395</cp:revision>
  <dcterms:created xsi:type="dcterms:W3CDTF">2019-03-13T08:36:33Z</dcterms:created>
  <dcterms:modified xsi:type="dcterms:W3CDTF">2019-03-26T01:09:28Z</dcterms:modified>
</cp:coreProperties>
</file>